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335" r:id="rId3"/>
    <p:sldId id="319" r:id="rId4"/>
    <p:sldId id="321" r:id="rId5"/>
    <p:sldId id="320" r:id="rId6"/>
    <p:sldId id="322" r:id="rId7"/>
    <p:sldId id="323" r:id="rId8"/>
    <p:sldId id="324" r:id="rId9"/>
    <p:sldId id="325" r:id="rId10"/>
    <p:sldId id="326" r:id="rId11"/>
    <p:sldId id="270" r:id="rId12"/>
    <p:sldId id="267" r:id="rId13"/>
    <p:sldId id="287" r:id="rId14"/>
    <p:sldId id="288" r:id="rId15"/>
    <p:sldId id="289" r:id="rId16"/>
    <p:sldId id="292" r:id="rId17"/>
    <p:sldId id="334" r:id="rId18"/>
    <p:sldId id="293" r:id="rId19"/>
    <p:sldId id="294" r:id="rId20"/>
    <p:sldId id="318" r:id="rId21"/>
    <p:sldId id="291" r:id="rId22"/>
    <p:sldId id="290" r:id="rId23"/>
    <p:sldId id="295" r:id="rId24"/>
    <p:sldId id="296" r:id="rId25"/>
    <p:sldId id="297" r:id="rId26"/>
    <p:sldId id="298" r:id="rId27"/>
    <p:sldId id="299" r:id="rId28"/>
    <p:sldId id="300" r:id="rId29"/>
    <p:sldId id="260" r:id="rId30"/>
    <p:sldId id="303" r:id="rId31"/>
    <p:sldId id="301" r:id="rId32"/>
    <p:sldId id="302" r:id="rId33"/>
    <p:sldId id="268" r:id="rId34"/>
    <p:sldId id="304" r:id="rId35"/>
    <p:sldId id="305" r:id="rId36"/>
    <p:sldId id="306" r:id="rId37"/>
    <p:sldId id="307" r:id="rId38"/>
    <p:sldId id="308" r:id="rId39"/>
    <p:sldId id="315" r:id="rId40"/>
    <p:sldId id="317" r:id="rId41"/>
    <p:sldId id="316" r:id="rId42"/>
    <p:sldId id="309" r:id="rId43"/>
    <p:sldId id="310" r:id="rId44"/>
    <p:sldId id="311" r:id="rId45"/>
    <p:sldId id="313" r:id="rId46"/>
    <p:sldId id="312" r:id="rId47"/>
    <p:sldId id="314" r:id="rId48"/>
    <p:sldId id="269" r:id="rId49"/>
    <p:sldId id="259" r:id="rId50"/>
    <p:sldId id="275" r:id="rId51"/>
    <p:sldId id="276" r:id="rId52"/>
    <p:sldId id="272" r:id="rId53"/>
    <p:sldId id="257" r:id="rId54"/>
    <p:sldId id="280" r:id="rId55"/>
    <p:sldId id="281" r:id="rId56"/>
    <p:sldId id="283" r:id="rId57"/>
    <p:sldId id="282" r:id="rId58"/>
    <p:sldId id="284" r:id="rId59"/>
    <p:sldId id="285" r:id="rId60"/>
    <p:sldId id="286" r:id="rId61"/>
    <p:sldId id="258" r:id="rId62"/>
    <p:sldId id="327" r:id="rId63"/>
    <p:sldId id="328" r:id="rId64"/>
    <p:sldId id="329" r:id="rId65"/>
    <p:sldId id="330" r:id="rId66"/>
    <p:sldId id="331" r:id="rId67"/>
    <p:sldId id="332" r:id="rId68"/>
    <p:sldId id="333" r:id="rId69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70"/>
      <p:bold r:id="rId71"/>
      <p:italic r:id="rId72"/>
      <p:boldItalic r:id="rId7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D47E80"/>
    <a:srgbClr val="990033"/>
    <a:srgbClr val="00FF00"/>
    <a:srgbClr val="3399FF"/>
    <a:srgbClr val="FF9966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6" autoAdjust="0"/>
    <p:restoredTop sz="94660"/>
  </p:normalViewPr>
  <p:slideViewPr>
    <p:cSldViewPr>
      <p:cViewPr varScale="1">
        <p:scale>
          <a:sx n="129" d="100"/>
          <a:sy n="129" d="100"/>
        </p:scale>
        <p:origin x="79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F9EE-8B40-4A9A-0C82-8B160F603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15678F-4735-4D6A-B328-0587BFEE0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4264A-5193-C184-CB9D-0C8050315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55A6D-ECC5-9356-298A-ADCC55C0D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198BC-421B-1991-7936-89238EE3C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6B39C-5E71-422D-A94C-8BFE3E5230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637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2599-8B57-D61B-62B6-51B80CD6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7FAD53-BDFD-E6BA-5FE7-5CE86661E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F64A9-C34A-BE71-65E0-34E3F0EE1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82EC5-F7A1-7704-C9C0-57E669FC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00814-C98B-5C8F-AA25-382D23CFC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D7130-554A-4139-B867-FF5A8EFF33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56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8A4C8E-B9E1-1A32-4922-DEDD03C444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5F799-43DB-4679-5066-C380A18A4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44854-9EFA-1BB5-B445-55E18B9C6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9B295-D3F4-DF32-ECB5-DF3E174A8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AABDE-7DA0-3A33-3434-4F92F5C8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F92F5-2592-4C6E-847B-8647F90BE1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80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2BD13-198A-5794-FE96-C87A3BAB5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51066-67E8-D918-E73B-E80B61707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B4CA4-6667-56A7-53F2-02755CC1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796BA-3F86-234A-0B8A-44A89D87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C8105-2D1E-C2C6-8691-83FE51F3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72EDC-325B-473A-8DD9-5ED7CAA960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750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6805-BE57-EAED-FD7D-2779D15F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AB895-50C5-51DF-D905-5CEB59F55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BE7F7-4B54-614C-7ACE-5D563E8C0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1BA12-0285-B888-1689-E12D10DC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2CD6B-0FED-C3EB-2785-FEADF2303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3EC78-B577-46CB-9448-258C46EC4A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09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0044E-42BD-CC1E-10A2-0F2869F28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CF8DA-86C3-58D1-F4F8-CAB915DDA7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C2464-61C1-A62F-2227-B63E4673C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41CAF-ED00-8F4A-F367-0D983414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BE2F9-F6AD-EA4E-3CD5-8D55C343D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12C51-755E-4D31-0360-ED6CBF1C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04C3B-E7AE-4B12-867C-47D46FDF89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28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95BE2-15E2-9D5F-C8C8-D78524A2A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60EC8-A341-80EB-0F0A-3C205B4E9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B5CBC-FE60-0591-651F-10EEB6E4C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A24943-8DBE-C463-618B-9F84BA0E9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159D2C-257E-2B30-E8F4-9F808CD824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165940-77F2-4839-8762-A75896967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BFFC4B-4807-99B4-55E3-ED20713A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A49A3-F886-3B70-9CC8-4B9C88C5C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FCF18-6501-4892-AC1B-919B90D006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67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4F53-4B1B-B335-B82C-CAF3A970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720AC3-D61B-683B-1AFD-ABDFEC3F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CD6FA6-B04A-4A57-C17A-A0D29B311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CC25EC-028E-5B2C-353D-F324434C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2AB3F-6C86-47D7-9F81-6EAE354984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6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8C7943-B2D2-74E2-038E-053C7D289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9DEF94-8D67-2AEC-D350-97F47288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69C78-9DFF-DBDD-8E65-26D91491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7CB8C-01A8-466C-A446-C6D069382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0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59B1D-DA62-8AE4-7377-A82B558BF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0EC62-9269-3F71-A4BC-F39895549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DD175E-71FA-D0EE-69A1-4B6A10965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41707-F322-A551-49E9-A13F9CFAC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30767-6D4C-5BF7-7FCF-D7F758C0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C6700-C26C-92EA-6362-D2B1DEDE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1D112-3CC6-414F-9C26-9EC933B133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63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379A0-0ED1-8BF3-D0CC-19056FFE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3E59E2-ACFA-52E8-6F72-2769A9EF2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2A2CF-261E-AE9D-B1FD-7788F8472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C61CF-28C1-1AF9-1D1B-CFF6B0B9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19E8DC-9326-542A-F966-48293DB06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1B743-5BE2-DF79-E079-98BD6B83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90668-9D60-4BB7-9828-578062F64E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219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8609845-09A0-966D-9195-870EFBBA00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0464E64-94FC-3F40-E246-58387555A3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568F92D-9A73-C9CB-CCDE-1D27166B0D0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C35D8DC-7174-C20A-9FF6-546BC946B7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D4201F-8669-CF2A-7B53-A0CEA954EC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549BD6-BED6-4B99-8AE8-07B1D78E03C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4.jp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1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7.jpg"/><Relationship Id="rId4" Type="http://schemas.openxmlformats.org/officeDocument/2006/relationships/image" Target="../media/image2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8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11.png"/><Relationship Id="rId4" Type="http://schemas.openxmlformats.org/officeDocument/2006/relationships/image" Target="../media/image25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8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11.pn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48078D93-83C9-7B93-9B57-F2F5F201B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5976" y="692696"/>
            <a:ext cx="45354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ADRIAN OȚOIU</a:t>
            </a:r>
            <a:b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PREZINTĂ</a:t>
            </a: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C1293-88C8-A285-01CB-066B5412D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29200" y="-675456"/>
            <a:ext cx="12077829" cy="8042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67A58-9F44-9315-90A2-EAEFBECF8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A0CE634-B1FA-C6E3-D04F-8DDA60F2E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46531">
            <a:off x="662266" y="460097"/>
            <a:ext cx="1839412" cy="16846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1EBBA5-520F-9904-EEDF-259C2A1F5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3003">
            <a:off x="6246651" y="195786"/>
            <a:ext cx="2786985" cy="1702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13CE00-5D35-2E5F-E170-863D7A5CF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833"/>
            <a:ext cx="9084024" cy="6056015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44E621EB-2B65-3385-8DEE-2CFFAC7C1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489080"/>
            <a:ext cx="38629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Rezultatul?</a:t>
            </a:r>
            <a:endParaRPr lang="en-US" altLang="en-US" sz="28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FE93C19F-EA97-0811-1961-07A76CE29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1489152"/>
            <a:ext cx="38629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Un public care...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73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0F74C0E2-DEA3-12AF-A77C-A1ADA0F2C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412875"/>
            <a:ext cx="4535488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METODA 1</a:t>
            </a: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Un singur paragraf cu WIPE PE ORIZONTALĂ</a:t>
            </a: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la click</a:t>
            </a: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>
            <a:extLst>
              <a:ext uri="{FF2B5EF4-FFF2-40B4-BE49-F238E27FC236}">
                <a16:creationId xmlns:a16="http://schemas.microsoft.com/office/drawing/2014/main" id="{2B8E1C13-762A-2596-3321-AFE00AFB9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124744"/>
            <a:ext cx="58324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Această metodă este aceea în care afișezi textul paragraf cu paragraf </a:t>
            </a:r>
            <a:r>
              <a:rPr lang="ro-RO" altLang="en-US" sz="32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(de fapt un Text Box) </a:t>
            </a: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cu ajutorul unei animații de tip WIPE.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9AAF331B-8F2B-D44D-900C-8939B55C4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7" y="4365104"/>
            <a:ext cx="58324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Fiecare paragraf apare doar atunci când faci clic sau apeși Enter.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AC100-10E6-B2FB-71BD-AE7E8301A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B62EAB24-1950-E13B-0729-4BD41AF56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45354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Caută meniul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(în dreapta)...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AC1459-C6DF-9779-1FA7-D9A9F9B9C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6214" y="6021288"/>
            <a:ext cx="1340768" cy="1340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CF194B-AA2E-7A53-B908-DA802AE78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2708920"/>
            <a:ext cx="9133878" cy="2409916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C256ECA4-BBB3-58B0-0EF8-BCE74B19A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214" y="349205"/>
            <a:ext cx="68440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Întâi și întâi selectează caseta de text pe care vrei s-o animezi!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2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7FD34-496B-11B7-3251-382DDF4B0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D9F158-D374-446C-40A4-B238E3510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" y="2777159"/>
            <a:ext cx="9133878" cy="2409916"/>
          </a:xfrm>
          <a:prstGeom prst="rect">
            <a:avLst/>
          </a:prstGeom>
        </p:spPr>
      </p:pic>
      <p:sp>
        <p:nvSpPr>
          <p:cNvPr id="5122" name="Text Box 2">
            <a:extLst>
              <a:ext uri="{FF2B5EF4-FFF2-40B4-BE49-F238E27FC236}">
                <a16:creationId xmlns:a16="http://schemas.microsoft.com/office/drawing/2014/main" id="{483EE1FD-FECA-1CB1-9F6C-DE4EFEE95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Fă clic pe </a:t>
            </a:r>
            <a:r>
              <a:rPr lang="ro-RO" alt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endParaRPr lang="en-US" alt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096A70-E0C8-83D1-72FF-338D04FD7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16036056" cy="2690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DEF02B-B0EB-4715-AF3E-31C28D187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20072" y="3573016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415357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A8992A-5F6B-8BAA-8C95-99FD4B71A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D307A2-DA17-4F84-7938-30C599059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" y="2576730"/>
            <a:ext cx="9111632" cy="1528683"/>
          </a:xfrm>
          <a:prstGeom prst="rect">
            <a:avLst/>
          </a:prstGeom>
        </p:spPr>
      </p:pic>
      <p:sp>
        <p:nvSpPr>
          <p:cNvPr id="5122" name="Text Box 2">
            <a:extLst>
              <a:ext uri="{FF2B5EF4-FFF2-40B4-BE49-F238E27FC236}">
                <a16:creationId xmlns:a16="http://schemas.microsoft.com/office/drawing/2014/main" id="{CF9A82B4-8864-E2D0-47E7-21169CE06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260648"/>
            <a:ext cx="45354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Acest text a fost creat cu Animation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4D12BA9-F631-60A7-CF90-890E0C2D6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687" y="1196751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Mergi la WIPE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B558B-8C9F-0CC6-EEE3-A3122FA0B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2" y="2629362"/>
            <a:ext cx="9111631" cy="1423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54D82E-50B7-E8FC-DB0E-E9884A288B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11483">
            <a:off x="4729199" y="3648269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724335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E0F279-9E9E-FC30-7D5A-07D68E198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B1F26CED-C07A-FCCB-246C-14D922C78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092" y="1700808"/>
            <a:ext cx="453548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Cu aceste setări ai obținut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un efect de Wipe,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apariție pe verticală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paragrafului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care e destul de rapidă însă.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915BC8-18D2-D9DF-3ED7-4EDD1F392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731955"/>
            <a:ext cx="9144000" cy="7970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D71E41-932B-42B1-75F0-CC26A0651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2811484"/>
            <a:ext cx="4041982" cy="420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86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C3CDA-7F66-9576-B6CD-8A5A96E8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E59D3F6-8293-7E96-7AD6-42DEBA76F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366" y="4743189"/>
            <a:ext cx="45354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Plus că merge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jos în sus,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adică în sens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invers lecturii.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9CA762-4E9C-70CA-5D48-80B24A816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731955"/>
            <a:ext cx="9144000" cy="797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02C319-D9EC-7565-BB10-0C6899257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80528" y="1412776"/>
            <a:ext cx="4041982" cy="4201858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1983710-4247-4F0D-CDC7-FAB7D2265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092" y="1700808"/>
            <a:ext cx="453548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Cu aceste setări ai obținut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un efect de Wipe,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apariție pe verticală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paragrafului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care e destul de rapidă însă.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71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9CC230-6005-CCF3-EA05-CD4429D0A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ED98F86-707F-6303-0CD7-43752F7B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256" y="2780928"/>
            <a:ext cx="45354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să corectezi asta, mergi în partea dreaptă a meniului la </a:t>
            </a:r>
            <a:r>
              <a:rPr lang="ro-RO" alt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Efect Option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C2655C-3D2F-DB9B-9EBB-45AE2C577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1840" y="1467261"/>
            <a:ext cx="531656" cy="531656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F3473-8920-6824-AB74-363712556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731955"/>
            <a:ext cx="9144000" cy="7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10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0.59305 0.006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5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A0392-2205-4FF0-F650-FC1DBDF6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5C169CF-429F-328C-F67F-0C4FF88CD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12976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Clic pe </a:t>
            </a:r>
            <a:r>
              <a:rPr lang="ro-RO" alt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Efect Option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606A9-901F-961A-5B19-7049F6F1F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37959" y="144840"/>
            <a:ext cx="31078685" cy="2708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2552B8-BA7A-680F-1D4F-2470A8137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235">
            <a:off x="5568051" y="1040676"/>
            <a:ext cx="963704" cy="963704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768C77F8-02FD-3157-5924-BBA42F821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110" y="3938828"/>
            <a:ext cx="362046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Din lista derulantă ce apare, alege direcția potrivită: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From Left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18340C-3518-23DE-A40A-7A2F5BAAF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52" y="968047"/>
            <a:ext cx="2952328" cy="5941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1B44C5-B38B-9510-AFA3-3F509B04F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599">
            <a:off x="4582917" y="390348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046884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FD6C7E-331E-F642-6298-D2D5DC4F2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FE0347B5-EB00-CF5E-3617-7E2B5BED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412875"/>
            <a:ext cx="4535488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CUM SA FAC SA APARA TEXTUL PE MASURA CE VORBESC</a:t>
            </a:r>
            <a:endParaRPr lang="ro-RO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88DAE-4757-354A-1216-921EC8C84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19" y="3429000"/>
            <a:ext cx="5264762" cy="350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234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F3268-833A-B1E8-F42F-69BF9200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B982A-38ED-EC7C-AA10-AB3A1864B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37959" y="144840"/>
            <a:ext cx="31078685" cy="2708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31B527-AE72-8785-5270-27672541D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235">
            <a:off x="5568051" y="1040676"/>
            <a:ext cx="963704" cy="963704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966E5093-4334-86A7-FD0C-F91A76575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878" y="3645024"/>
            <a:ext cx="362046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Sau poate preferi ca textul să curgă de sus în jos. 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Atunci selectează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From Top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BA98E5-668A-947B-2918-988E26F0E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52" y="968047"/>
            <a:ext cx="2952328" cy="5941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6B5D37-7978-882A-8029-F073ABCE1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840">
            <a:off x="4652708" y="5400273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772649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B33BB8-F036-2266-1690-3696CA33B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FD90FE41-BDD1-1B3A-402C-8DAE9B8AC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30849"/>
            <a:ext cx="44643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Animația e prea rapidă, da?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69B685-6A29-8348-DF5A-D202F100A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2929"/>
            <a:ext cx="9144000" cy="6921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BE7ADE-188D-8C23-89BA-E7B9B88E4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7686817" y="3689431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C494C97C-7042-CC9E-9EE5-55C3D189B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198" y="2067266"/>
            <a:ext cx="793029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s-o încetinești, mergi în extrema dreaptă a barei de unelte</a:t>
            </a:r>
            <a:endParaRPr lang="ro-RO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5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01"/>
                            </p:stCondLst>
                            <p:childTnLst>
                              <p:par>
                                <p:cTn id="1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7BAEC2-7F9C-E7D3-1C95-5577AC9C9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7EC4B7-0ED2-E1ED-02EF-81BD8005B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83056" y="3082930"/>
            <a:ext cx="44131422" cy="334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D2EF7-4917-B9D5-E4BE-942A59C6F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6200584" y="433750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E3E71D45-E509-4545-AF17-0943ACF28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2424281"/>
            <a:ext cx="62645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fă clic pe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Pane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68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D21DB-AD22-CD3A-C760-718536344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79159F69-8ED5-BD8A-845E-9D9F474A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75C1FC-ADBD-8FAC-2212-7ECB07B4A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38C5BCE1-F512-6D3F-EA6A-2BC1F9744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C36D4EF3-9461-28EF-21BA-DBA304CDF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726185"/>
            <a:ext cx="446439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selectezi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obiectul animat,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acest caz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Text Box 2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B32F97-3D13-0D4F-AAB3-0DD102B7D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984" y="3645024"/>
            <a:ext cx="5079223" cy="3096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80793D-F642-0B3E-E91C-59F2FA770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3371985" y="4555890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34140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101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601"/>
                            </p:stCondLst>
                            <p:childTnLst>
                              <p:par>
                                <p:cTn id="1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2DA22-72DB-5958-6472-86EB0789D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E73BF3AB-1479-A4BE-B7F1-084DECC8E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8060F-29DA-4F4D-C0D7-B92B2468C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545E96BA-4600-F9D7-1FF2-1B50B4525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67F09-034D-5CB1-DD45-6D4517747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56" y="1295482"/>
            <a:ext cx="4562903" cy="278159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832248F1-0DEF-1FEA-C8BC-E9159747B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626629"/>
            <a:ext cx="23763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Fă clic pe butonul din dreapta</a:t>
            </a:r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A881B0-6A2D-41D1-8DAB-E2AC39417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2497">
            <a:off x="4743722" y="311498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DEAEE-03F8-FBD8-4C98-82D960C084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1103" y="1641542"/>
            <a:ext cx="4116255" cy="51345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99B717-92BF-0224-5AB5-D61C13E85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1755">
            <a:off x="2861733" y="4756056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431FD69E-3B03-E7A0-712B-C85E8C74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426" y="4208823"/>
            <a:ext cx="2376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...și selectează </a:t>
            </a:r>
            <a:r>
              <a:rPr lang="ro-RO" altLang="en-US">
                <a:solidFill>
                  <a:srgbClr val="FFFF00"/>
                </a:solidFill>
              </a:rPr>
              <a:t>Timing</a:t>
            </a:r>
            <a:endParaRPr lang="en-US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567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1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1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73BF6-4DF6-C25E-A6B1-20FC526E0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49413-CA38-63DF-7A87-45568D52C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92D86A-94EB-A8F2-6F82-DCA3B11B6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12850"/>
            <a:ext cx="2150447" cy="13109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5078F2-6A35-9528-EC46-FA69E8C89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667" y="836712"/>
            <a:ext cx="2232248" cy="2784477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402732D9-1F5C-0ECF-FE05-7CBB8C1D2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930" y="3897052"/>
            <a:ext cx="378760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...iar acum, </a:t>
            </a:r>
            <a:br>
              <a:rPr lang="ro-RO" altLang="en-US"/>
            </a:br>
            <a:r>
              <a:rPr lang="ro-RO" altLang="en-US"/>
              <a:t>la </a:t>
            </a:r>
            <a:r>
              <a:rPr lang="ro-RO" altLang="en-US" i="1"/>
              <a:t>Duration, </a:t>
            </a:r>
            <a:br>
              <a:rPr lang="ro-RO" altLang="en-US" i="1"/>
            </a:br>
            <a:r>
              <a:rPr lang="ro-RO" altLang="en-US"/>
              <a:t>selectează valoarea dorită, </a:t>
            </a:r>
            <a:br>
              <a:rPr lang="ro-RO" altLang="en-US"/>
            </a:br>
            <a:r>
              <a:rPr lang="ro-RO" altLang="en-US"/>
              <a:t>de pildă </a:t>
            </a:r>
            <a:r>
              <a:rPr lang="ro-RO" altLang="en-US">
                <a:solidFill>
                  <a:srgbClr val="FFFF00"/>
                </a:solidFill>
              </a:rPr>
              <a:t>3 </a:t>
            </a:r>
            <a:r>
              <a:rPr lang="ro-RO" altLang="en-US"/>
              <a:t>secunde.</a:t>
            </a:r>
            <a:endParaRPr lang="en-US" altLang="en-US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DB9CB9-E2CA-B89E-E3E8-322373761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222" y="1484784"/>
            <a:ext cx="5741596" cy="5184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688332-0C98-078A-1952-646D15E0F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1053">
            <a:off x="3556528" y="367771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612165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2D0F2-64CC-8995-0BC2-8215F5A5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67FAAA5F-AE2E-0E13-FD0A-233F42B3D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5888"/>
            <a:ext cx="72009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Pentru fiecare propoziţie (sau, după caz, paragraf), fă un TEXT BOX separat. Dacă nu indici nici o animaţie, atunci următoarea casetă de text va apărea doar când apăsaţi ENTER.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1B233B2-3CE3-E289-DC66-713D41A8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1844675"/>
            <a:ext cx="5648325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Aşa! Mulţumesc că ai apăsat ENTER.</a:t>
            </a:r>
          </a:p>
          <a:p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Apasă din nou.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78496D6-49A5-4384-050D-8AAFF007B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852738"/>
            <a:ext cx="4824412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Da! Iac-aşa! Încă o dată...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59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animBg="1"/>
      <p:bldP spid="717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3D1D2-83B7-EBF2-A483-28F542452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>
            <a:extLst>
              <a:ext uri="{FF2B5EF4-FFF2-40B4-BE49-F238E27FC236}">
                <a16:creationId xmlns:a16="http://schemas.microsoft.com/office/drawing/2014/main" id="{2864A374-28AA-F709-83BA-C02E921D1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65125"/>
            <a:ext cx="6769100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Evident trebuie să avem grijă să introducem paragrafele în ordine. (Enter please!)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4" name="Text Box 6">
            <a:extLst>
              <a:ext uri="{FF2B5EF4-FFF2-40B4-BE49-F238E27FC236}">
                <a16:creationId xmlns:a16="http://schemas.microsoft.com/office/drawing/2014/main" id="{B7549DED-C03B-5EAE-140B-F952C4A28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7" y="1876656"/>
            <a:ext cx="3456384" cy="30469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Dacă nu le-am introdus în ordine, este oricănd posibil să le re-ordonezi pe lista ce apare în dreapta când selectezi (right-click) CUSTOM ANIMATION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5FE56-5658-13A4-DE39-E90151B81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428" y="2475403"/>
            <a:ext cx="4621097" cy="24657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C4478-8AB3-DEDC-B1B7-62B0B9FBA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01" y="4471739"/>
            <a:ext cx="5102447" cy="488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12F5A6-D790-DCF3-A49E-0F1C1F253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1053">
            <a:off x="2893439" y="425524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C97ED50F-7B74-6B5A-4AEA-E5863B2833DD}"/>
              </a:ext>
            </a:extLst>
          </p:cNvPr>
          <p:cNvSpPr txBox="1">
            <a:spLocks noChangeArrowheads="1"/>
          </p:cNvSpPr>
          <p:nvPr/>
        </p:nvSpPr>
        <p:spPr bwMode="auto">
          <a:xfrm rot="20947293">
            <a:off x="465031" y="5433643"/>
            <a:ext cx="4824413" cy="83099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Just drag and drop the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Text Boxes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766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3" grpId="1" animBg="1"/>
      <p:bldP spid="7174" grpId="0" animBg="1"/>
      <p:bldP spid="7174" grpId="1" animBg="1"/>
      <p:bldP spid="9" grpId="0" animBg="1"/>
      <p:bldP spid="9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85C17-4188-F5E0-76D7-F8E7E8A43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A3BF1194-0D3B-B301-5C77-F768F2B57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7" y="1876656"/>
            <a:ext cx="3456384" cy="30469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Dacă nu le-am introdus în ordine, este oricănd posibil să le re-ordonezi pe lista ce apare în dreapta când selectezi (right-click) CUSTOM ANIMATION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7F4931A8-EF9F-D70C-CE7A-76EEFD394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65125"/>
            <a:ext cx="6769100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Evident trebuie să avem grijă să introducem paragrafele în ordine. (Enter please!)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A0F598-A6D8-AD67-AF81-C1E2B0FA6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428" y="2475403"/>
            <a:ext cx="4621097" cy="2465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12FB70-88AF-AC4E-49F0-B0FB6E553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1053">
            <a:off x="2896694" y="318479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9F5CBC-1ED6-3220-0F44-8387E12FE3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553" y="2430677"/>
            <a:ext cx="4677621" cy="21504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19B4F-1C58-CEE0-65FF-57D82E7BA9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553" y="3184733"/>
            <a:ext cx="5102447" cy="488533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6B0FD82F-97CD-EBB5-CFA6-9DA60F579CAB}"/>
              </a:ext>
            </a:extLst>
          </p:cNvPr>
          <p:cNvSpPr txBox="1">
            <a:spLocks noChangeArrowheads="1"/>
          </p:cNvSpPr>
          <p:nvPr/>
        </p:nvSpPr>
        <p:spPr bwMode="auto">
          <a:xfrm rot="20325451">
            <a:off x="94149" y="5040827"/>
            <a:ext cx="4824413" cy="83099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Just drag and drop the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Text Boxes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3741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7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D6212D30-F2EB-1AEF-4975-810831BF8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412875"/>
            <a:ext cx="4535488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METODA 2</a:t>
            </a: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Paragrafe separate cu aparitie înlănţuită</a:t>
            </a: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16243-37A0-1BEA-3D55-2C277887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A24BE190-B264-0BC9-E65F-22D5EAE16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16632"/>
            <a:ext cx="86409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ca aș vrea să am un text animat în timpul unei prezentări?</a:t>
            </a:r>
            <a:endParaRPr lang="en-US" altLang="en-US" sz="36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1A467-3321-1759-501F-88BDB2DA9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40" y="2420888"/>
            <a:ext cx="7151500" cy="4022719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07C20D15-9F22-D822-35B0-15D3BADF5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236" y="1458269"/>
            <a:ext cx="86409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Pentru că dacă ai o prezentare cu mult text...</a:t>
            </a: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7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6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BB874-2AA0-9A2D-3DEB-A74DF35AE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D10EDC7C-7D5B-1BCC-4225-7D4EC6FBE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72009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Dacă doresc pot să automatizez procesul, ca să nu mai stau mereu cu mâna pe mouse pentru fiecare paragraf.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9FBFA8D-840D-8114-D68F-7584D8BD7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522413"/>
            <a:ext cx="6308725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Fiindcă vreau ca fiecare paragraf sau rând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B242563C-011D-D3A9-C5EF-E86B9E74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133600"/>
            <a:ext cx="7343775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să apară automat, fără să-i dau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enter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sau clic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A6038A9E-351D-0DD9-7B76-A5AF97BE4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2781300"/>
            <a:ext cx="6769100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Pentru asta, în panelul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Custom Animation,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pentru fiecare text box modific START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9A11A365-9847-D45E-D065-E7248A3E2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789363"/>
            <a:ext cx="4824412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şi pun AFTER PREVIOUS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4B66173E-CB52-95F5-A99B-EC91F190F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4365625"/>
            <a:ext cx="6697663" cy="11969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ceea ce face ca fiecare paragraf (text box) să apară în clipa când a terminat să apară cel dinaintea lui 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13941204-EA21-0FAA-5723-7C43B6F43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5805488"/>
            <a:ext cx="6337300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iar  viteza efectului de apariţie a textului se poate regla din SPEED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140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animBg="1"/>
      <p:bldP spid="9220" grpId="0" animBg="1"/>
      <p:bldP spid="9221" grpId="0" animBg="1"/>
      <p:bldP spid="9222" grpId="0" animBg="1"/>
      <p:bldP spid="9223" grpId="0" animBg="1"/>
      <p:bldP spid="92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822D8-AF77-6E21-F08A-489FD7430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DD54C569-547E-A50B-1BA7-2E92461AA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82089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s-ar putea să doriţi să intervină o pauză mai mare între paragrafe. Mergem tot pe pilot automat, dar cu o pauză de 2 secunde între paragrafe.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3428A36-B924-1771-617C-D4647AE46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1844675"/>
            <a:ext cx="4411663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Aveţi răbdare încă 2 secunde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A9826A5F-D6FE-2A66-7AA7-B0E2A13BC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2420938"/>
            <a:ext cx="4824413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Cum am făcut asta?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A76C882A-A05F-67C0-050A-9C2D8865D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3141663"/>
            <a:ext cx="6769100" cy="11969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selectat text box-ul dorit. Apoi în meniul din dreapta am făcut clic pe dreapta şi am selectat TIMING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apoi DELAY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Text Box 6">
            <a:extLst>
              <a:ext uri="{FF2B5EF4-FFF2-40B4-BE49-F238E27FC236}">
                <a16:creationId xmlns:a16="http://schemas.microsoft.com/office/drawing/2014/main" id="{941EA001-04F6-AB98-E3FA-813F1FD2F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652963"/>
            <a:ext cx="6192838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 repetat opera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ţ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ia la fie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care text box.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5FADCDBC-EEC1-5A1F-6C3A-CA11606CF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516563"/>
            <a:ext cx="6624637" cy="11969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CCFF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Sau am copiat text- boxul (ca să-i moştenesc animaţia), iar apoi i-am schimbat conţinutul.</a:t>
            </a:r>
            <a:endParaRPr lang="en-US" altLang="en-US" sz="2400" b="1">
              <a:solidFill>
                <a:srgbClr val="CCFF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637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animBg="1"/>
      <p:bldP spid="8196" grpId="0" animBg="1"/>
      <p:bldP spid="8197" grpId="0" animBg="1"/>
      <p:bldP spid="8198" grpId="0" animBg="1"/>
      <p:bldP spid="820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85875-DDB0-3C28-4AD5-90E236980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2F077FAB-CF46-496C-B116-FFED42FC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8208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Acum e rândul să încercaţi şi dumneavoastră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679F343-9BC8-C466-A142-B3CD10AA0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836613"/>
            <a:ext cx="3529012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Veţi vedea că e simplu.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962C49C6-9506-4EF7-0A11-78E5B8119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484313"/>
            <a:ext cx="7345362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Vă recomand să folosiţi constant acelaşi tip de animaţie,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F1883CC9-B60C-BB92-A913-70FD60B1C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565400"/>
            <a:ext cx="6769100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fiindcă nu doriţi ca spectatorul să fie ameţit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2CC51827-7C3D-BC11-5762-D68C1CE46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3357563"/>
            <a:ext cx="6192838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tot felul de efecte nebuneşti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3B1CB62A-9F74-A19C-725C-6D9CECCFD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076700"/>
            <a:ext cx="6624637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care îi distrag atenţia de la ceea ce vreţi să comunicaţi</a:t>
            </a:r>
            <a:endParaRPr lang="en-US" altLang="en-US" sz="2400" b="1">
              <a:solidFill>
                <a:srgbClr val="33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FF6DFDC7-C968-1ECD-D7F1-336AF9618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229225"/>
            <a:ext cx="6624638" cy="831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şi să se uite la literele de pe ecran ca la un biliard sau un pinball!</a:t>
            </a:r>
            <a:endParaRPr lang="en-US" altLang="en-US" sz="2400" b="1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78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53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6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41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61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481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1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600"/>
                            </p:stCondLst>
                            <p:childTnLst>
                              <p:par>
                                <p:cTn id="8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7800"/>
                            </p:stCondLst>
                            <p:childTnLst>
                              <p:par>
                                <p:cTn id="91" presetID="4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 tmFilter="0,0; .5, 0; 1, 1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60600"/>
                            </p:stCondLst>
                            <p:childTnLst>
                              <p:par>
                                <p:cTn id="99" presetID="38" presetClass="exit" presetSubtype="0" accel="5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6" grpId="1"/>
      <p:bldP spid="11267" grpId="0" animBg="1"/>
      <p:bldP spid="11267" grpId="1" animBg="1"/>
      <p:bldP spid="11268" grpId="0" animBg="1"/>
      <p:bldP spid="11268" grpId="1" animBg="1"/>
      <p:bldP spid="11269" grpId="0" animBg="1"/>
      <p:bldP spid="11269" grpId="1" animBg="1"/>
      <p:bldP spid="11270" grpId="0" animBg="1"/>
      <p:bldP spid="11270" grpId="1" animBg="1"/>
      <p:bldP spid="11271" grpId="0" animBg="1"/>
      <p:bldP spid="11271" grpId="1" animBg="1"/>
      <p:bldP spid="11272" grpId="0" animBg="1"/>
      <p:bldP spid="11272" grpId="1" animBg="1"/>
      <p:bldP spid="11272" grpId="2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0CE7FCED-B9FA-EBA5-34F8-10FA5A3B1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39738"/>
            <a:ext cx="5832475" cy="59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 v</a:t>
            </a: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 </a:t>
            </a:r>
            <a:r>
              <a:rPr lang="fr-CA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</a:t>
            </a: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fr-CA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oman</a:t>
            </a: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</a:t>
            </a:r>
            <a:r>
              <a:rPr lang="fr-CA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eu</a:t>
            </a: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?</a:t>
            </a:r>
            <a:endParaRPr lang="ro-RO" alt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Stilul cu text box cu paragrafe independente, la care să daţi enter pe măsură ce vorbiţi – ăsta are avantajul că nefiind automatizat, vă permite să-l adaptaţi vitezei dvs.</a:t>
            </a:r>
          </a:p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Stilul cu WIPE e bun la citate sau texte mai lungi, unde nu vă întrerupeţi din lectură. </a:t>
            </a:r>
            <a:endParaRPr lang="en-US" alt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595D7-FCAB-76FF-B08C-6D14AC6B4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AD361916-0298-F5F9-81C4-0560E7DEC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412875"/>
            <a:ext cx="453548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METODA 3</a:t>
            </a: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Animație WIPE cuvânt cu cuvânt</a:t>
            </a: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08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CB642-44C0-E6C8-BF90-7A13CB93F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CB31442E-92E6-B51F-ECF8-210C2A217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32656"/>
            <a:ext cx="583247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Acest stil face ca fiecare cuvânt să apară pe rând </a:t>
            </a:r>
            <a:b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într-o animație cu Wipe de la stânga la dreapta.</a:t>
            </a:r>
          </a:p>
          <a:p>
            <a:pPr>
              <a:spcBef>
                <a:spcPct val="50000"/>
              </a:spcBef>
            </a:pPr>
            <a:endParaRPr lang="ro-RO" alt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Avantaj: permite o mai fină sincronizare cu ritmul tău de vorbire. Merge bine la paragrafe ceva mai lungi.</a:t>
            </a:r>
            <a:endParaRPr lang="en-US" alt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EDDB2F89-A81B-FAB0-B035-0D7DC3193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240" y="5940569"/>
            <a:ext cx="68407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Nu solicită procesorul laptopului.</a:t>
            </a:r>
            <a:endParaRPr lang="en-US" alt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5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2" grpId="1"/>
      <p:bldP spid="2" grpId="0"/>
      <p:bldP spid="2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FB00-62D8-0C07-6B0A-19AD4F34A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2BC34B6A-B04E-59E9-4628-614931546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53285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Caută pe bara de unelte (meniu)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7D703-1874-D831-FC5C-B37C14E9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6214" y="6021288"/>
            <a:ext cx="1340768" cy="1340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5655E9-8D39-72A0-AE25-6C1608F1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2708920"/>
            <a:ext cx="9133878" cy="2409916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1F62A653-CF33-A5A4-7BFD-6CE18AB22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214" y="349205"/>
            <a:ext cx="68440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Întâi și întâi selectează caseta de text pe care vrei s-o animezi!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3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E9984-23D0-E51B-4D49-BDC72BF17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5406EA75-2730-9540-C8D9-9EAF54A4A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Fă clic pe </a:t>
            </a:r>
            <a:r>
              <a:rPr lang="ro-RO" altLang="en-US" sz="24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endParaRPr lang="en-US" altLang="en-US" sz="24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C32D85-3251-B701-FA86-36809B577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2708920"/>
            <a:ext cx="9133878" cy="2409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29DB5B-FFA6-1720-93D3-67CF7C8EF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16036056" cy="2690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78228-19E8-7DB7-F82B-CF99CABD0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20072" y="3573016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029366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8C367-D82E-8BB3-A578-8A74BB75F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40B30E4-079D-8C3E-E33F-AE9B8834F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687" y="1196751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Mergi la </a:t>
            </a:r>
            <a:r>
              <a:rPr lang="ro-RO" alt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WIPE</a:t>
            </a:r>
            <a:endParaRPr lang="en-US" altLang="en-US" sz="2400" b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63EF0-CB7F-EF7A-8680-3B84DA113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00" y="2708920"/>
            <a:ext cx="9218794" cy="1440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1DB563-BF92-6D4B-6EC9-2631E14AF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11483">
            <a:off x="4647251" y="3783561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617555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FB2F66-A6A4-3681-CE7E-850CD477A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56EDC466-C113-9A72-0A16-5E9ED7F15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256" y="2780928"/>
            <a:ext cx="45354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mod implicit Wipe merge de jos în sus, ceea ce e contrar sensului în care citim....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D51F8F-D923-F06F-9B30-C10FF721E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1840" y="1467261"/>
            <a:ext cx="531656" cy="531656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4F12F7-E4A2-9C37-620E-49531B5082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731955"/>
            <a:ext cx="9144000" cy="7970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4CDBB5DF-4825-E142-25E8-A1E9CDE8D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256" y="4437112"/>
            <a:ext cx="45354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noi am vrea să meargă orizontal, de la stânga la dreapta, în sensul lecturii.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850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C06ED-0E53-001F-E09D-CA01A4FE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A1DCEA04-20E3-C1D9-48DF-A85B42D49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16632"/>
            <a:ext cx="86409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0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ca aș vrea să am un text animat în timpul unei prezentări?</a:t>
            </a:r>
            <a:endParaRPr lang="en-US" altLang="en-US" sz="24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6D4C4A-E8A3-8FC1-077A-C6E36A7C6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35775"/>
            <a:ext cx="7151500" cy="4022719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721D58F-A29E-58BE-BF5B-589699A66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4" y="493106"/>
            <a:ext cx="8640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Pentru că dacă ai o prezentare cu mult text...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EB05A6-8A37-DCED-3526-368917D55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31" y="2996952"/>
            <a:ext cx="10133418" cy="4022718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02D3F5F1-309C-D13D-3A16-F2FD5A2FD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51" y="1100412"/>
            <a:ext cx="8640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...ori dacă faci pauze să explici lucruri care nu-s pe ecran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078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4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4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706DF-148F-F051-5C55-78FBD625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5E134B2-0ACE-922B-A73F-6B6A648F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256" y="2780928"/>
            <a:ext cx="45354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să corectezi sensul lecturii mergi în extrema dreaptă a barei de unelte...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4A325-71B6-789A-9753-FE8AB2DC2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1840" y="1467261"/>
            <a:ext cx="531656" cy="531656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38EA86-2D2C-98D0-C6FE-D353F5118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" y="731955"/>
            <a:ext cx="9144000" cy="7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49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0.59305 0.006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5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92F84-5723-81B3-B9FE-326B0645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97FDD03D-913C-52E7-1745-45245B0E5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12976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Clic pe </a:t>
            </a:r>
            <a:r>
              <a:rPr lang="ro-RO" alt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Efect Option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1E7D8-D3EA-24D0-E0D8-2C7FF2346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37959" y="144840"/>
            <a:ext cx="31078685" cy="2708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D2974B-E13D-4636-CF40-3806CCE85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235">
            <a:off x="5568051" y="1040676"/>
            <a:ext cx="963704" cy="963704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C58B9146-B635-7668-52F3-21D9274A4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110" y="3938828"/>
            <a:ext cx="362046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Din lista derulantă ce apare, alege direcția potrivită: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From Left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522BEC-F44D-4D86-277F-6C251A518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52" y="968047"/>
            <a:ext cx="2952328" cy="5941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13383C-1CD1-66BB-DE3E-4CBDB908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599">
            <a:off x="4582917" y="390348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488063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3EE08-F15F-C507-492E-A9FEFEE15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06AF4C83-85E5-39C0-5520-3A9D844E5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28" y="709932"/>
            <a:ext cx="44643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Acum trebuie să definești animația ca fiind word-by-word și să-i setezi viteza.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7DFF6F-C058-3FBF-BDC6-1061B06C7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2929"/>
            <a:ext cx="9144000" cy="6921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A2B8DC-CAE3-2E43-2CFA-03425E9C9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7686817" y="3689431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F33B880B-3FDC-32DF-1DAC-9298BD63F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2081477"/>
            <a:ext cx="44643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Mergi la extrema dreaptă a barei de unelte.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17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9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  <p:bldP spid="2" grpId="0"/>
      <p:bldP spid="2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1956A2-4CF2-29F2-BC9D-78A73138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BD5B3-0A6D-F209-781A-00E863060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83056" y="3082930"/>
            <a:ext cx="44131422" cy="334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A071B6-F4B1-94E7-78E2-00464637E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6200584" y="433750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6F067EF3-6C4C-E6D9-5FA6-C65065C57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2424281"/>
            <a:ext cx="54005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fă clic pe 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Pane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0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3EFD4-0129-839B-4F88-31E1428AD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EACD416D-CC5C-F393-2B6E-7F536AAC8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49901C-7FA2-8181-155A-87C94E0FC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D4E4D19B-9864-8B50-89F4-65696A979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87AB1A7-8F5A-E466-05CD-7477C0433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726185"/>
            <a:ext cx="44643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selectează obiectul animat, în acest caz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Text Box 2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0F8F6D-29A1-8F38-E3B2-593E2398D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984" y="3645024"/>
            <a:ext cx="5079223" cy="3096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F451BF-70E6-F5E7-D9EF-3B4E5AF52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3371985" y="4555890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4266089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5F133-235F-F43E-343C-68E61789A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70A161FE-A1BE-85E9-0BB2-EDD5F155E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B28866-7A05-7E6F-9681-FA062541C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9D97694D-1E53-5A51-9B23-3BC2508DA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CBF1A-B3C7-8EE1-1FEF-C3EAE281C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56" y="1295482"/>
            <a:ext cx="4562903" cy="278159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33C8EB30-1BFA-2E81-1E8B-52F6615D9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626629"/>
            <a:ext cx="2376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Ai făcut clic pe dreapta</a:t>
            </a:r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DB301F-5CC4-629E-C30A-0CAA8DEDF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2497">
            <a:off x="4743722" y="311498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D5045B-8CDA-6847-0960-6A7B1EC1CD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77" y="1701777"/>
            <a:ext cx="4050763" cy="39943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A25B73-EC6F-D812-7F14-7FB7D0153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3055580" y="3715753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F6327BAF-41BF-87D8-050F-463946A36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426" y="4208823"/>
            <a:ext cx="2376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...și ai selectat </a:t>
            </a:r>
            <a:r>
              <a:rPr lang="ro-RO" altLang="en-US">
                <a:solidFill>
                  <a:srgbClr val="FFFF00"/>
                </a:solidFill>
              </a:rPr>
              <a:t>Effect Options</a:t>
            </a:r>
            <a:endParaRPr lang="en-US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7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01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1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F953B-C1D5-A222-3A0C-0AC32EF89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F69DD3-CDF4-8B71-2F59-6E41F7EF8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21288" y="182772"/>
            <a:ext cx="9999728" cy="756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F49D20-8886-1E59-ED84-EFDA72F2A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81" y="249283"/>
            <a:ext cx="2421684" cy="1476282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C90C4E8-20B3-5911-4804-AA0F5B0E2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9" y="2816433"/>
            <a:ext cx="2952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În fereastra care apare...</a:t>
            </a:r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E5E12-99A6-200C-E941-A104D25A0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6" y="327093"/>
            <a:ext cx="2262817" cy="2231279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B3385B02-9457-EC67-BAD4-A538E317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6" y="3750799"/>
            <a:ext cx="23763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 la </a:t>
            </a:r>
            <a:r>
              <a:rPr lang="ro-RO" altLang="en-US" i="1"/>
              <a:t>Animate Text </a:t>
            </a:r>
            <a:r>
              <a:rPr lang="ro-RO" altLang="en-US"/>
              <a:t>alege </a:t>
            </a:r>
            <a:r>
              <a:rPr lang="ro-RO" altLang="en-US">
                <a:solidFill>
                  <a:srgbClr val="FFFF00"/>
                </a:solidFill>
              </a:rPr>
              <a:t>By Word</a:t>
            </a:r>
            <a:endParaRPr lang="en-US" altLang="en-US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2D1920-18B1-9825-4348-087B7BF7C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42805"/>
            <a:ext cx="5819493" cy="5215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F88F3C-1665-0394-63E0-7BF64FD16C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2335373" y="3645172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936792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AF3EC-3013-8710-D969-832C84B35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8232E0-789A-F3F6-BCB4-B08E2264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21288" y="182772"/>
            <a:ext cx="9999728" cy="756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3FE9A1-2E19-6DDA-ECE8-5AB7AE8F4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81" y="249283"/>
            <a:ext cx="2421684" cy="1476282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9B3D3C94-E75C-2CD0-7B25-EF9E6DE52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9" y="2816433"/>
            <a:ext cx="2952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În fereastra care apare...</a:t>
            </a:r>
            <a:endParaRPr lang="en-US" altLang="en-US">
              <a:solidFill>
                <a:srgbClr val="D47E8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01D8BE-27B5-11B6-88ED-A704AFB96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6" y="327093"/>
            <a:ext cx="2262817" cy="2231279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AF9C8B94-A8A9-C45B-474C-7595417F0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6" y="3750799"/>
            <a:ext cx="23763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... la </a:t>
            </a:r>
            <a:r>
              <a:rPr lang="ro-RO" altLang="en-US" i="1">
                <a:solidFill>
                  <a:srgbClr val="D47E80"/>
                </a:solidFill>
              </a:rPr>
              <a:t>Animate Text </a:t>
            </a:r>
            <a:r>
              <a:rPr lang="ro-RO" altLang="en-US">
                <a:solidFill>
                  <a:srgbClr val="D47E80"/>
                </a:solidFill>
              </a:rPr>
              <a:t>alege By Word</a:t>
            </a:r>
            <a:endParaRPr lang="en-US" altLang="en-US">
              <a:solidFill>
                <a:srgbClr val="D47E8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C99902-1253-D399-30ED-2FF482C372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42805"/>
            <a:ext cx="5819493" cy="5215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3E8A22-9B68-BC4E-1FB6-B88DF482B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5418">
            <a:off x="4056624" y="4497801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C7BA50A7-52A4-D69A-CA39-4BE293AFF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9" y="4992982"/>
            <a:ext cx="237636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 Iar la </a:t>
            </a:r>
            <a:r>
              <a:rPr lang="ro-RO" altLang="en-US" i="1"/>
              <a:t>Delay between words </a:t>
            </a:r>
            <a:r>
              <a:rPr lang="ro-RO" altLang="en-US"/>
              <a:t>introdu valoarea  </a:t>
            </a:r>
            <a:r>
              <a:rPr lang="ro-RO" altLang="en-US">
                <a:solidFill>
                  <a:srgbClr val="FFFF00"/>
                </a:solidFill>
              </a:rPr>
              <a:t>40</a:t>
            </a:r>
            <a:endParaRPr lang="en-US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102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2" grpId="0"/>
      <p:bldP spid="2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B128D527-1B05-E9D3-F80E-4F7F8A755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916832"/>
            <a:ext cx="532792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MET</a:t>
            </a:r>
            <a:r>
              <a:rPr lang="ro-RO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ODA</a:t>
            </a:r>
            <a:r>
              <a:rPr lang="en-US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4</a:t>
            </a:r>
            <a:endParaRPr lang="en-US" altLang="en-US" sz="3600" b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Animație APPEAR </a:t>
            </a:r>
            <a:b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literă cu literă</a:t>
            </a: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6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C0BD1FE3-1728-609D-B96C-A8A2A540B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53285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Caută pe bara de unelte (meniu)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38188-8AB9-4B39-24C9-3AD102D8D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6214" y="6021288"/>
            <a:ext cx="1340768" cy="1340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D6857D-DDBB-D827-762F-18F464E2A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2708920"/>
            <a:ext cx="9133878" cy="2409916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5B42E2F5-528A-68CE-AC98-0D7994069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214" y="349205"/>
            <a:ext cx="68440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Întâi și întâi selectează caseta de text pe care vrei s-o animezi!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6A133-CB67-E9A9-97AA-622B6FEF2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B2A31DC1-1470-7EB1-900A-AEB2E9153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16632"/>
            <a:ext cx="86409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0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ca aș vrea să am un text animat în timpul unei prezentări?</a:t>
            </a:r>
            <a:endParaRPr lang="en-US" altLang="en-US" sz="24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23F8EB-3AD4-A4B4-856C-23B6F6D09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61841"/>
            <a:ext cx="7151500" cy="4022719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D465F6C5-4E18-FC5B-F5BE-04DD145AE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5229200"/>
            <a:ext cx="53932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publicul va citi textul de pe slide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mult mai repede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C915684-690E-8886-3FDB-4968E6FAE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6182867"/>
            <a:ext cx="8640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decât poți tu vorbi.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8844E5-2F73-D251-42A4-6D8E70C41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21813"/>
            <a:ext cx="7056784" cy="280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6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8" grpId="0"/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C74ABE-586A-9D7F-8265-031B5EACF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251010FF-E034-A736-7E4C-6A6E7AF2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412776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Fă clic pe </a:t>
            </a:r>
            <a:r>
              <a:rPr lang="ro-RO" altLang="en-US" sz="24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</a:t>
            </a:r>
            <a:endParaRPr lang="en-US" altLang="en-US" sz="24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CB1898-4F74-522F-B738-95CE62B72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2708920"/>
            <a:ext cx="9133878" cy="2409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A7F38F-9705-5CFC-783E-58BC08526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16036056" cy="2690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1BE8AB-76A3-3164-7130-5D2E13B2D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20072" y="3573016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744423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496009-40D3-2166-0253-0567240CA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821EE93B-CF5D-1E3A-132C-E5684A08D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260648"/>
            <a:ext cx="45354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Acest text a fost creat cu Animation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B63248-2E76-33AB-E074-51AEEFA36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4" y="2996952"/>
            <a:ext cx="8979272" cy="1506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007639-C46C-0CFA-2F33-949896676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11483">
            <a:off x="470791" y="4008309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800718B6-E094-29F7-05FA-88BF7EAC9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687" y="1196751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Mergi la </a:t>
            </a:r>
            <a:r>
              <a:rPr lang="ro-RO" alt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APPEAR</a:t>
            </a:r>
            <a:endParaRPr lang="en-US" altLang="en-US" sz="2400" b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1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2" grpId="0"/>
      <p:bldP spid="2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2EE1E-38FC-B418-13EB-7032EA0A2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A3ED5EBB-51FC-DBE4-63EE-9BB0FEF42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1484784"/>
            <a:ext cx="4535488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ales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CC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APPEAR,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Asta e la setarea implicită.</a:t>
            </a:r>
            <a:endParaRPr lang="fr-CA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Tot textul apare brusc. 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Nu asta dorim.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23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2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1521C5D5-01B7-8A83-4BE4-E17CA0783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cu apariția textului literă cu literă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633DDD-8DB3-CFD3-F1C8-B6EE6772A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2929"/>
            <a:ext cx="9144000" cy="6921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234D07-6045-12F1-6478-F37CB98C1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7686817" y="3689431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7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201"/>
                            </p:stCondLst>
                            <p:childTnLst>
                              <p:par>
                                <p:cTn id="1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FCBBE-89E1-9AF1-CCF5-BEC8D31C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719138BE-C0C6-7526-782B-3D0DF8439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80F02C-17F6-33F6-A618-4F58E37D7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83056" y="3082930"/>
            <a:ext cx="44131422" cy="334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944C25-B14A-DE82-209A-5CD776025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5305">
            <a:off x="6200584" y="433750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35607F0B-1790-F736-CFD3-1222AE1E8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968" y="2424281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ai ales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Pane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321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8FB54-93B4-ACFE-4349-5F8605A26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020FC92C-DC15-D0D5-2000-BCDAC204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4FA2F-8B82-335A-CE22-F8D911660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6B421E91-CD66-EDFB-CB6F-A6C927348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0184742-EE65-2D22-96D6-585B8771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726185"/>
            <a:ext cx="44643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ai selectat obiectul animat, în acest caz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Text Box 2</a:t>
            </a:r>
            <a:endParaRPr lang="en-US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256BF-EFE1-0A44-EC14-6B9F4B8E4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984" y="3645024"/>
            <a:ext cx="5079223" cy="3096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ECCA26-6D71-5E28-417F-62EED1ED7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3371985" y="4555890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163978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01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01"/>
                            </p:stCondLst>
                            <p:childTnLst>
                              <p:par>
                                <p:cTn id="1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8F5A0-0E38-78E8-479C-0D130BAEA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ABF81DFE-5BF8-6246-3B86-A79287E1F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C6DB2F-9AFA-AD33-FF17-2ADE540A4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1F9D0EFE-7398-B627-87E8-60D3A1C54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94" y="1911758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E937699-61B6-1811-ED3D-F6364CB2F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954" y="2328074"/>
            <a:ext cx="657454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am selectat obiectul animat, în acest caz Text Box 2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29939B-B33B-DEDA-FFFA-1FCB6AFB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56" y="1295482"/>
            <a:ext cx="4562903" cy="278159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8970F792-5CA8-505C-3FEB-D59B08DBF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626629"/>
            <a:ext cx="2376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Ai făcut clic pe dreapta</a:t>
            </a:r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567194-0AC3-55F8-EBE1-D177C513F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2497">
            <a:off x="4743722" y="311498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F26F49-FB96-42A8-F611-E18FEA348F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77" y="1701777"/>
            <a:ext cx="4050763" cy="39943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F4C9D6-BECB-4710-C8BE-6AE5C85C2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85">
            <a:off x="3055580" y="3715753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6BD8757D-68ED-A3B9-80D3-B66F13FE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426" y="4208823"/>
            <a:ext cx="2376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/>
              <a:t>...și ai selectat </a:t>
            </a:r>
            <a:r>
              <a:rPr lang="ro-RO" altLang="en-US">
                <a:solidFill>
                  <a:srgbClr val="FFFF00"/>
                </a:solidFill>
              </a:rPr>
              <a:t>Effect Options</a:t>
            </a:r>
            <a:endParaRPr lang="en-US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504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01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1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10" grpId="0"/>
      <p:bldP spid="10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E4A40-02F2-DC05-089D-BC5EFA8C7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59DE5721-5C68-222C-A1C8-1213B24E7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708" y="188438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8D180-8EEE-C308-0D48-0201F841B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D6B71AF3-7EAF-09BE-4C27-DE7A84E55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7075" y="1887136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6C7F9BB-9E55-B0FD-0EFD-0FB56906C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2344757"/>
            <a:ext cx="657454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am selectat obiectul animat, în acest caz Text Box 2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186AB-4441-F8E2-C8E3-6E8EF3812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95482"/>
            <a:ext cx="2360635" cy="1439066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582FA86A-3DB9-C979-3C10-2DD94B02C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3159803"/>
            <a:ext cx="4892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Am făcut clic pe dreapta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E5B2B42-690F-468E-E6A0-81AF99004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797" y="3607962"/>
            <a:ext cx="53857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...și am selectat Effect Options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56D33625-AAB7-0467-0EB4-2B7F7B6AD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38" y="3319109"/>
            <a:ext cx="4464397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fereastra nouă, 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la 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Animate Text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ai ales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By letter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FC104B-15A0-EF73-FA8F-A33EDD9F9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55" y="1866008"/>
            <a:ext cx="2077035" cy="20480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4782B7-1D57-D772-D57D-D6EE6949D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46" y="1692592"/>
            <a:ext cx="5382282" cy="49549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D029F7-E70A-77B8-17E1-3FBC233C5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18982">
            <a:off x="3293213" y="3762086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067254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1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  <p:bldP spid="12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F9C0B-76A7-8048-C72F-3E0EBE6C1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C2598090-B9EF-7C84-526A-30AECF83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708" y="188438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53E0A2-9E3A-3591-C139-ABDC03A37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5833DAED-3C33-CD90-21E5-94595D2DD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7075" y="1887136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28C4056-7250-CC53-DA10-1665E9CBF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2344757"/>
            <a:ext cx="657454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am selectat obiectul animat, în acest caz Text Box 2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4433F4-7A23-6CF1-69FD-60D8E5C95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95482"/>
            <a:ext cx="2360635" cy="1439066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B14B6369-71BC-4EB6-BD74-2130C1248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3159803"/>
            <a:ext cx="4892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Am făcut clic pe dreapta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FA924AD5-E2C7-D2B0-6D78-8695CD4F9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797" y="3607962"/>
            <a:ext cx="53857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...și am selectat Effect Options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37E64D0F-EA5F-BBD7-5A8E-262D89004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4212617"/>
            <a:ext cx="748106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fereastra nouă, la Animate Text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ales By letter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604748-56A1-3F5E-F030-8AD1F055D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55" y="1866008"/>
            <a:ext cx="2077035" cy="20480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763F79-1D75-EDB3-6B9E-6989E65A5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58158">
            <a:off x="4284706" y="416218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9665D10C-C923-FE27-E456-F8B940A8C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914" y="3087911"/>
            <a:ext cx="4464397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Iar la</a:t>
            </a: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...delay </a:t>
            </a:r>
          </a:p>
          <a:p>
            <a:pPr>
              <a:spcBef>
                <a:spcPct val="50000"/>
              </a:spcBef>
            </a:pPr>
            <a:r>
              <a:rPr lang="ro-RO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between letters,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ai introdus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0.1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secunde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3F0E02-6CB6-2ED2-A8FB-F0D02780C3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46" y="1692592"/>
            <a:ext cx="5382282" cy="4954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ADF14B-3913-037E-DF93-1076F7E33A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1" y="1773664"/>
            <a:ext cx="5511529" cy="4902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D37EAC-7A9A-DD3A-1941-3A2D72EC6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46214">
            <a:off x="3781578" y="4360298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863596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01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  <p:bldP spid="11" grpId="0"/>
      <p:bldP spid="11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E5CE5-2F74-72CE-2219-A6C922AA3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E1495B42-C64C-1F00-6EDB-73D20C7D9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708" y="188438"/>
            <a:ext cx="446439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creeaz o animație literă cu literă</a:t>
            </a:r>
            <a:r>
              <a:rPr lang="fr-CA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mers în extrema dreaptă a barei de meniu.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CC949A-494C-6B4F-484D-0C68D9BE7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80" y="230510"/>
            <a:ext cx="9999728" cy="75691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8BB275CD-B1C4-BBEF-C0A0-55DCAA272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7075" y="1887136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 și am ales Animation Pane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B3050219-0214-EECE-F304-5A0EC980F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2344757"/>
            <a:ext cx="657454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aici am selectat obiectul animat, în acest caz Text Box 2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AD017E-12E6-27F2-3212-C25A6A6C1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95482"/>
            <a:ext cx="2360635" cy="1439066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1B8870C8-7890-68E7-998E-B45A1D28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3159803"/>
            <a:ext cx="4892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Am făcut clic pe dreapta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88F0DBCB-DF0C-0440-5D27-C688C98EA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797" y="3607962"/>
            <a:ext cx="53857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ro-RO" altLang="en-US">
                <a:solidFill>
                  <a:srgbClr val="D47E80"/>
                </a:solidFill>
              </a:rPr>
              <a:t>...și am selectat Effect Options</a:t>
            </a:r>
            <a:endParaRPr lang="en-US" altLang="en-US">
              <a:solidFill>
                <a:srgbClr val="D47E80"/>
              </a:solidFill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944ED6AF-92CF-BF78-303C-68A24BC17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4212617"/>
            <a:ext cx="748106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fereastra nouă, la Animate Text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ales By letter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416714-EF02-37B9-1D88-3BE07843B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55" y="1866008"/>
            <a:ext cx="2077035" cy="20480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429956-6235-2200-8304-4730F2C1C3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58158">
            <a:off x="4284706" y="416218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B3E48CB3-CFB3-C9C5-7B90-F41C277D3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133" y="4103579"/>
            <a:ext cx="743194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Iar la</a:t>
            </a:r>
            <a:r>
              <a:rPr lang="ro-RO" altLang="en-US" sz="2400" b="1" i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...delay </a:t>
            </a:r>
          </a:p>
          <a:p>
            <a:pPr>
              <a:spcBef>
                <a:spcPct val="50000"/>
              </a:spcBef>
            </a:pPr>
            <a:r>
              <a:rPr lang="ro-RO" altLang="en-US" sz="2400" b="1" i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between letters,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 introdus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rgbClr val="D47E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0.1 secunde</a:t>
            </a:r>
            <a:endParaRPr lang="en-US" altLang="en-US" sz="2400" b="1">
              <a:solidFill>
                <a:srgbClr val="D47E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DC9C77-97F8-9CE4-530F-FFD132994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46" y="1692592"/>
            <a:ext cx="5382282" cy="4954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37464F-29F6-0466-5BC8-5680AF5999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1" y="1773664"/>
            <a:ext cx="5511529" cy="4902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F164F3-12E6-D087-C72E-F024C2E38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751">
            <a:off x="4598390" y="5056989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1ECD61F2-0168-2843-A072-8DCF22B69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68" y="5654646"/>
            <a:ext cx="4464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Și am dat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351340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1"/>
                            </p:stCondLst>
                            <p:childTnLst>
                              <p:par>
                                <p:cTn id="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  <p:bldP spid="11" grpId="0"/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22801C-A181-61A5-2144-566389333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>
            <a:extLst>
              <a:ext uri="{FF2B5EF4-FFF2-40B4-BE49-F238E27FC236}">
                <a16:creationId xmlns:a16="http://schemas.microsoft.com/office/drawing/2014/main" id="{54ADEA9A-E21E-DD0A-BC08-DEB977DC9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08" y="447019"/>
            <a:ext cx="38629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Vorbim cam la 150-160 cuvinte pe minut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54580A-21A5-400D-3A66-04781063B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5024" y="620688"/>
            <a:ext cx="6590128" cy="603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17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0.70278 0.00092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3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DA5D-3318-2935-D273-FE6AF115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BD67EFAD-F40A-804D-FEE9-EE3460582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620688"/>
            <a:ext cx="806489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Iar acum avem un text care se scrie literă cu literă, pe măsură ce vorbești.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În acest fel, cei care te ascultă nu vor mai fi tentați să citească înainte textul pe care l-ai scris deja.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FDC86DF-B311-1651-32E5-7BDE57DFB317}"/>
              </a:ext>
            </a:extLst>
          </p:cNvPr>
          <p:cNvSpPr txBox="1">
            <a:spLocks noChangeArrowheads="1"/>
          </p:cNvSpPr>
          <p:nvPr/>
        </p:nvSpPr>
        <p:spPr bwMode="auto">
          <a:xfrm rot="20738811">
            <a:off x="148622" y="2440773"/>
            <a:ext cx="252028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Procedează la fel pentru fiecare Text Box pe care l-ați creat.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A48ACAFC-806C-A23A-D133-6F8673CE524D}"/>
              </a:ext>
            </a:extLst>
          </p:cNvPr>
          <p:cNvSpPr txBox="1">
            <a:spLocks noChangeArrowheads="1"/>
          </p:cNvSpPr>
          <p:nvPr/>
        </p:nvSpPr>
        <p:spPr bwMode="auto">
          <a:xfrm rot="502805">
            <a:off x="2662143" y="3094301"/>
            <a:ext cx="252028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Dacă vrei ca fiecare Text Box să pornească doar la clic, ai grijă ca să selectezi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Start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On Click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7E5D7-217D-D005-C371-1885E6E74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068960"/>
            <a:ext cx="4002183" cy="36651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D6440E-97FE-41D2-2B92-11D7CB90B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6282">
            <a:off x="5194746" y="3812603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85426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701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01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8" grpId="1"/>
      <p:bldP spid="2" grpId="0"/>
      <p:bldP spid="2" grpId="1"/>
      <p:bldP spid="3" grpId="0"/>
      <p:bldP spid="3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2BDC4570-43AC-C23D-1A39-8F5CCAA6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5105"/>
            <a:ext cx="45354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Ți se pare prea lent ritmul?</a:t>
            </a:r>
          </a:p>
          <a:p>
            <a:pPr>
              <a:spcBef>
                <a:spcPct val="50000"/>
              </a:spcBef>
            </a:pP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301F7475-9A6E-F384-045A-B9DDDBC5C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340768"/>
            <a:ext cx="792088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 s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ă</a:t>
            </a: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accelerezi ş</a:t>
            </a:r>
            <a:r>
              <a:rPr lang="en-US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 mai tare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viteza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ro-RO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Mergi la Effect Options,</a:t>
            </a:r>
          </a:p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ar la </a:t>
            </a:r>
            <a:r>
              <a:rPr lang="ro-RO" altLang="en-US" sz="24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...seconds delay between letters </a:t>
            </a:r>
            <a:r>
              <a:rPr lang="fr-CA" alt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introdu </a:t>
            </a:r>
            <a:r>
              <a:rPr lang="fr-CA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0,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05</a:t>
            </a:r>
            <a:r>
              <a:rPr lang="fr-CA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sec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9D210A-B6F6-F432-35FB-29C14D349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068960"/>
            <a:ext cx="5526049" cy="50413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EDBEB2-0D4B-6195-3388-A06D54E6C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6282">
            <a:off x="3105104" y="5320447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01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102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8" grpId="1"/>
      <p:bldP spid="2" grpId="0"/>
      <p:bldP spid="2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37254E-1E3D-D0BF-51C3-D894DFEFC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8E6BDAF0-36A8-BC62-C709-D8D5BA10C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412875"/>
            <a:ext cx="45354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ȘI UN TRUC</a:t>
            </a:r>
          </a:p>
          <a:p>
            <a:pPr algn="ctr">
              <a:spcBef>
                <a:spcPct val="50000"/>
              </a:spcBef>
            </a:pPr>
            <a:r>
              <a:rPr lang="ro-RO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Pensula Animației</a:t>
            </a:r>
          </a:p>
          <a:p>
            <a:pPr algn="ctr">
              <a:spcBef>
                <a:spcPct val="50000"/>
              </a:spcBef>
            </a:pPr>
            <a:endParaRPr lang="en-US" altLang="en-US" sz="3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2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FF253-A2F0-A5CE-D55A-E7B9B3766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A28ABA84-BC9D-972E-5C95-D60062C3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80626"/>
            <a:ext cx="80648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Probabil ideea de a repeta toate aceste operații la fiecare casetă de text ți se pare ceva foarte obositor.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D6703CF3-CFA9-4EA2-3917-8A8C58436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104" y="1406432"/>
            <a:ext cx="8064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nu este așa.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E0EF0B67-483C-9D62-FB2B-F5C47ABD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16" y="2060607"/>
            <a:ext cx="64212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Fiindcă PowerPoint s-a gândit la un mod de a automatiza aceste plicticoase operații repetitive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8587DA0-6FBC-E1EE-AE92-FB0BDD1DE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933056"/>
            <a:ext cx="8064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Iar aceasta cu o unealtă numită...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44D08C-BA04-AEB8-89D5-9F0A9D009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0832"/>
            <a:ext cx="5322627" cy="6858000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48CE47FE-60F1-C32D-2644-830C09BA9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104" y="5095062"/>
            <a:ext cx="8064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1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01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2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3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804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605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8" grpId="0"/>
      <p:bldP spid="8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E3E2D-CA2D-4C6D-0D36-5FD512460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731C47-A779-9418-CF22-11FA041C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00344">
            <a:off x="175457" y="-148918"/>
            <a:ext cx="5322627" cy="6858000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A492ED2C-2FA9-9228-7BBE-FB982465B9FB}"/>
              </a:ext>
            </a:extLst>
          </p:cNvPr>
          <p:cNvSpPr txBox="1">
            <a:spLocks noChangeArrowheads="1"/>
          </p:cNvSpPr>
          <p:nvPr/>
        </p:nvSpPr>
        <p:spPr bwMode="auto">
          <a:xfrm rot="21233838">
            <a:off x="611560" y="404664"/>
            <a:ext cx="8064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38932DF-9E84-66B2-85A0-A0BC5807F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128" y="1436845"/>
            <a:ext cx="273630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...îți permite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să copiezi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o anumită animație la un alt obiect (în cazul nostru un </a:t>
            </a:r>
            <a:b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Text Box)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2C1C38C0-CE78-2D6B-BE4F-47DB0A5C2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4365104"/>
            <a:ext cx="30963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...iar asta se face din doar două clicuri!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04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401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6" grpId="1"/>
      <p:bldP spid="9" grpId="0"/>
      <p:bldP spid="9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2E5C-9601-DBED-3652-709FF3423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5B304E-587E-7BE9-0B2E-9479F158F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00344">
            <a:off x="407155" y="-306166"/>
            <a:ext cx="2627193" cy="3385038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D1EBDEA7-6C43-F1DF-663B-3C34EDB44C33}"/>
              </a:ext>
            </a:extLst>
          </p:cNvPr>
          <p:cNvSpPr txBox="1">
            <a:spLocks noChangeArrowheads="1"/>
          </p:cNvSpPr>
          <p:nvPr/>
        </p:nvSpPr>
        <p:spPr bwMode="auto">
          <a:xfrm rot="21233838">
            <a:off x="611560" y="404664"/>
            <a:ext cx="8064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9F8C9C24-296F-173A-8802-8B2CC9C3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4082" y="836712"/>
            <a:ext cx="273630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1. Selectează Text Box-ul al cărei animație vrei să-l copiezi.</a:t>
            </a:r>
            <a:endParaRPr lang="en-US" altLang="en-US" sz="2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A0FAD-DCB9-8615-5154-F4A79E5B7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9" y="3232138"/>
            <a:ext cx="9144000" cy="820388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A691AE0A-443A-308C-23F9-0D75B5BCC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4509120"/>
            <a:ext cx="273630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2. Localizează pe extrema dreaptă a  barei de unelte icon-ul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D95E7-9507-5E32-CEA8-A5C2A28F46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28856">
            <a:off x="7750951" y="3838735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070751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1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02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6" grpId="1"/>
      <p:bldP spid="4" grpId="0"/>
      <p:bldP spid="4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0D20-FC50-B012-AE1F-6163821EC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F260EB-33A8-CD68-3B37-D10422BF2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00344">
            <a:off x="407155" y="-306166"/>
            <a:ext cx="2627193" cy="3385038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B0D7EF8A-B127-8959-E69A-9DCC432F470D}"/>
              </a:ext>
            </a:extLst>
          </p:cNvPr>
          <p:cNvSpPr txBox="1">
            <a:spLocks noChangeArrowheads="1"/>
          </p:cNvSpPr>
          <p:nvPr/>
        </p:nvSpPr>
        <p:spPr bwMode="auto">
          <a:xfrm rot="21233838">
            <a:off x="611560" y="404664"/>
            <a:ext cx="8064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8DCC3-D1C9-5E0C-8037-CAA9F0093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22289" y="620688"/>
            <a:ext cx="38251080" cy="3431838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FFFD915-FC80-21AC-2E79-7B59575FE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176" y="4746253"/>
            <a:ext cx="27363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3. Fă clic pe </a:t>
            </a:r>
            <a:r>
              <a:rPr lang="ro-RO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85D46-1D5D-7EC4-D0DB-6AEA53132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28856">
            <a:off x="6958863" y="3386754"/>
            <a:ext cx="1340768" cy="1340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165904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4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07BA6-E2C8-6578-9790-6E3DF8946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224711-0DC7-C711-24DF-828D58472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4024" y="974731"/>
            <a:ext cx="18218024" cy="16344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63B6B7-EBC0-17D9-3DB4-773D7A45F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00344">
            <a:off x="407155" y="-306166"/>
            <a:ext cx="2627193" cy="3385038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45FE3994-EE8B-ECE4-651E-291991A445F9}"/>
              </a:ext>
            </a:extLst>
          </p:cNvPr>
          <p:cNvSpPr txBox="1">
            <a:spLocks noChangeArrowheads="1"/>
          </p:cNvSpPr>
          <p:nvPr/>
        </p:nvSpPr>
        <p:spPr bwMode="auto">
          <a:xfrm rot="21233838">
            <a:off x="611560" y="404664"/>
            <a:ext cx="8064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Animation Paintbrush</a:t>
            </a:r>
            <a:endParaRPr lang="en-US" alt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95AA6CDF-DB72-5DF5-DF04-F6ADDFB64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99" y="3142807"/>
            <a:ext cx="273630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4. Iar acum, fără să mai atingi nimic altceva, fă clic pe obiectul (text box)  pe care vrei să copiezi această animație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78AB730B-3EE1-3C10-43C8-BCD34E891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4229416"/>
            <a:ext cx="27363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5. Animația va fi copiată întocmai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E1986272-1CA9-1443-D5FF-1E3F00A38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8668" y="3429000"/>
            <a:ext cx="273630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6. Fără să te mai întorci la Paintbrush, operația se poate repeta pe mai multe obiecte la rând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07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01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402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4" grpId="1"/>
      <p:bldP spid="2" grpId="0"/>
      <p:bldP spid="2" grpId="1"/>
      <p:bldP spid="6" grpId="0"/>
      <p:bldP spid="6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4FDF5-88CD-C1A4-92AC-BD1908E4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B19088-6B9F-6B48-A837-3EAFF6D9D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00344">
            <a:off x="275828" y="3870297"/>
            <a:ext cx="2627193" cy="3385038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401BD161-4A23-61F3-9BDA-6869BCC90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4229416"/>
            <a:ext cx="27363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Spor la animat!</a:t>
            </a:r>
            <a:endParaRPr lang="en-US" alt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4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8BCB44-DF03-DB26-3968-FF30EB6FF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>
            <a:extLst>
              <a:ext uri="{FF2B5EF4-FFF2-40B4-BE49-F238E27FC236}">
                <a16:creationId xmlns:a16="http://schemas.microsoft.com/office/drawing/2014/main" id="{AD9F4003-7D21-9FE0-E2B3-3EA8D579E98D}"/>
              </a:ext>
            </a:extLst>
          </p:cNvPr>
          <p:cNvSpPr txBox="1">
            <a:spLocks noChangeArrowheads="1"/>
          </p:cNvSpPr>
          <p:nvPr/>
        </p:nvSpPr>
        <p:spPr bwMode="auto">
          <a:xfrm rot="1040145">
            <a:off x="184792" y="5155353"/>
            <a:ext cx="216024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Vorbim cam la 150-160 cuvinte pe minut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18AF846-135F-A0F0-220F-ED83DCB4FE84}"/>
              </a:ext>
            </a:extLst>
          </p:cNvPr>
          <p:cNvSpPr txBox="1">
            <a:spLocks noChangeArrowheads="1"/>
          </p:cNvSpPr>
          <p:nvPr/>
        </p:nvSpPr>
        <p:spPr bwMode="auto">
          <a:xfrm rot="21024291">
            <a:off x="4157563" y="5567302"/>
            <a:ext cx="47900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citim „muțește” la 500-700 cuvinte pe minut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B42A9-5D5E-5AA5-614E-BEC5B9D25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589">
            <a:off x="-181764" y="858110"/>
            <a:ext cx="4286384" cy="39256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C0EDA7-CA53-FE83-4A52-D637D13C5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164">
            <a:off x="4770407" y="404664"/>
            <a:ext cx="4134382" cy="20990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3B872D-E157-FD31-518C-4E675905FF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5235">
            <a:off x="2629238" y="1364182"/>
            <a:ext cx="6337498" cy="387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12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65C697-4471-DAAD-3186-41AC67CF0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>
            <a:extLst>
              <a:ext uri="{FF2B5EF4-FFF2-40B4-BE49-F238E27FC236}">
                <a16:creationId xmlns:a16="http://schemas.microsoft.com/office/drawing/2014/main" id="{2ECD8DC0-5EA2-9EF3-A7D3-BCABBEFA19A2}"/>
              </a:ext>
            </a:extLst>
          </p:cNvPr>
          <p:cNvSpPr txBox="1">
            <a:spLocks noChangeArrowheads="1"/>
          </p:cNvSpPr>
          <p:nvPr/>
        </p:nvSpPr>
        <p:spPr bwMode="auto">
          <a:xfrm rot="1040145">
            <a:off x="184792" y="5155353"/>
            <a:ext cx="216024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Vorbim cam la 150-160 cuvinte pe minut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569D3B6E-86C4-C8D6-EFB7-5BAC42A9184D}"/>
              </a:ext>
            </a:extLst>
          </p:cNvPr>
          <p:cNvSpPr txBox="1">
            <a:spLocks noChangeArrowheads="1"/>
          </p:cNvSpPr>
          <p:nvPr/>
        </p:nvSpPr>
        <p:spPr bwMode="auto">
          <a:xfrm rot="21021364">
            <a:off x="6455562" y="4756502"/>
            <a:ext cx="216024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citim „muțește” la 500-700 cuvinte pe minut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085F0A-2132-99E9-323A-D5454EDF7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589">
            <a:off x="-181764" y="858110"/>
            <a:ext cx="4286384" cy="3925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BD42E4-416E-4135-4272-E2C533504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07" y="404664"/>
            <a:ext cx="4134382" cy="20990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36330D-E8E3-2B77-43C0-522CA26ED1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917">
            <a:off x="4865207" y="1967979"/>
            <a:ext cx="4059448" cy="24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00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E3C4D-6C29-B931-D62E-286A01510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D63068-97AC-6E70-83BB-1FD2A1152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6354">
            <a:off x="-86877" y="437854"/>
            <a:ext cx="4286384" cy="3925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0FF545-BE23-A03D-12D9-3096A9D0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0345">
            <a:off x="4349179" y="1789700"/>
            <a:ext cx="3708893" cy="18830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7F67CA-CB1D-E7A8-C325-0F27751B3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9251">
            <a:off x="4450774" y="1363994"/>
            <a:ext cx="4059448" cy="24798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0AEC08-D621-3890-2DE4-F5A9BEF5DA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015" y="2924944"/>
            <a:ext cx="9765138" cy="3876520"/>
          </a:xfrm>
          <a:prstGeom prst="rect">
            <a:avLst/>
          </a:prstGeom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E73C70A-5D70-6AB3-A9A7-C46488EDA79E}"/>
              </a:ext>
            </a:extLst>
          </p:cNvPr>
          <p:cNvSpPr txBox="1">
            <a:spLocks noChangeArrowheads="1"/>
          </p:cNvSpPr>
          <p:nvPr/>
        </p:nvSpPr>
        <p:spPr bwMode="auto">
          <a:xfrm rot="1273927">
            <a:off x="166168" y="478923"/>
            <a:ext cx="25576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You </a:t>
            </a:r>
            <a:r>
              <a:rPr lang="ro-RO" altLang="en-US" sz="2400" b="1">
                <a:solidFill>
                  <a:schemeClr val="accent5">
                    <a:lumMod val="9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--speaking aloud–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are the slow turtle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7B45406E-A1E8-B9CC-B0C8-902078D5B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128" y="22279"/>
            <a:ext cx="291661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Your public </a:t>
            </a:r>
            <a:r>
              <a:rPr lang="ro-RO" altLang="en-US" sz="2400" b="1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--reading mutely off screen- </a:t>
            </a:r>
            <a:r>
              <a:rPr lang="ro-RO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is  the fast cheetah</a:t>
            </a:r>
            <a:endParaRPr lang="en-US" altLang="en-US" sz="2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61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40"/>
                            </p:stCondLst>
                            <p:childTnLst>
                              <p:par>
                                <p:cTn id="1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1961</Words>
  <Application>Microsoft Office PowerPoint</Application>
  <PresentationFormat>On-screen Show (4:3)</PresentationFormat>
  <Paragraphs>207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1" baseType="lpstr">
      <vt:lpstr>Arial</vt:lpstr>
      <vt:lpstr>Trebuchet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Compania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A.Otoiu</dc:creator>
  <cp:lastModifiedBy>Adrian Otoiu</cp:lastModifiedBy>
  <cp:revision>23</cp:revision>
  <dcterms:created xsi:type="dcterms:W3CDTF">2012-05-13T19:55:24Z</dcterms:created>
  <dcterms:modified xsi:type="dcterms:W3CDTF">2026-07-14T17:59:11Z</dcterms:modified>
</cp:coreProperties>
</file>